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Merriweather" panose="00000500000000000000" pitchFamily="2" charset="0"/>
      <p:regular r:id="rId14"/>
    </p:embeddedFont>
    <p:embeddedFont>
      <p:font typeface="Merriweather Light" panose="00000400000000000000" pitchFamily="2" charset="0"/>
      <p:regular r:id="rId15"/>
      <p: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FBF1E4-7ECB-4552-9E1F-9373B3112BB2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/>
      <dgm:spPr/>
    </dgm:pt>
    <dgm:pt modelId="{50B58436-0877-481C-813B-17A141D11CBF}">
      <dgm:prSet phldrT="[Text]" phldr="1"/>
      <dgm:spPr/>
      <dgm:t>
        <a:bodyPr/>
        <a:lstStyle/>
        <a:p>
          <a:endParaRPr lang="en-IN"/>
        </a:p>
      </dgm:t>
    </dgm:pt>
    <dgm:pt modelId="{8744BF39-4220-47C8-BE97-4C80B7C1151E}" type="parTrans" cxnId="{17620D63-4903-44A4-BFBE-D4CD8C8C9A36}">
      <dgm:prSet/>
      <dgm:spPr/>
      <dgm:t>
        <a:bodyPr/>
        <a:lstStyle/>
        <a:p>
          <a:endParaRPr lang="en-IN"/>
        </a:p>
      </dgm:t>
    </dgm:pt>
    <dgm:pt modelId="{6CFB2F19-F802-4A98-BCF3-2379FA8F5F46}" type="sibTrans" cxnId="{17620D63-4903-44A4-BFBE-D4CD8C8C9A36}">
      <dgm:prSet/>
      <dgm:spPr>
        <a:blipFill>
          <a:blip xmlns:r="http://schemas.openxmlformats.org/officeDocument/2006/relationships" r:embed="rId1"/>
          <a:srcRect/>
          <a:stretch>
            <a:fillRect/>
          </a:stretch>
        </a:blipFill>
      </dgm:spPr>
      <dgm:t>
        <a:bodyPr/>
        <a:lstStyle/>
        <a:p>
          <a:endParaRPr lang="en-IN"/>
        </a:p>
      </dgm:t>
    </dgm:pt>
    <dgm:pt modelId="{835E35DB-C44B-4420-BD26-76A62E630EBD}" type="pres">
      <dgm:prSet presAssocID="{CFFBF1E4-7ECB-4552-9E1F-9373B3112BB2}" presName="Name0" presStyleCnt="0">
        <dgm:presLayoutVars>
          <dgm:chMax val="7"/>
          <dgm:chPref val="7"/>
          <dgm:dir/>
        </dgm:presLayoutVars>
      </dgm:prSet>
      <dgm:spPr/>
    </dgm:pt>
    <dgm:pt modelId="{8F33A3DF-CE11-45A9-BB6D-3851CC851806}" type="pres">
      <dgm:prSet presAssocID="{CFFBF1E4-7ECB-4552-9E1F-9373B3112BB2}" presName="Name1" presStyleCnt="0"/>
      <dgm:spPr/>
    </dgm:pt>
    <dgm:pt modelId="{CB839847-C22B-496F-B8F1-34F87C40E060}" type="pres">
      <dgm:prSet presAssocID="{6CFB2F19-F802-4A98-BCF3-2379FA8F5F46}" presName="picture_1" presStyleCnt="0"/>
      <dgm:spPr/>
    </dgm:pt>
    <dgm:pt modelId="{0B56AC81-8A39-4E0E-903A-9E8FE4994A6D}" type="pres">
      <dgm:prSet presAssocID="{6CFB2F19-F802-4A98-BCF3-2379FA8F5F46}" presName="pictureRepeatNode" presStyleLbl="alignImgPlace1" presStyleIdx="0" presStyleCnt="1"/>
      <dgm:spPr/>
    </dgm:pt>
    <dgm:pt modelId="{D2248646-7711-46D0-962A-32963805E111}" type="pres">
      <dgm:prSet presAssocID="{50B58436-0877-481C-813B-17A141D11CBF}" presName="text_1" presStyleLbl="node1" presStyleIdx="0" presStyleCnt="0">
        <dgm:presLayoutVars>
          <dgm:bulletEnabled val="1"/>
        </dgm:presLayoutVars>
      </dgm:prSet>
      <dgm:spPr/>
    </dgm:pt>
  </dgm:ptLst>
  <dgm:cxnLst>
    <dgm:cxn modelId="{17620D63-4903-44A4-BFBE-D4CD8C8C9A36}" srcId="{CFFBF1E4-7ECB-4552-9E1F-9373B3112BB2}" destId="{50B58436-0877-481C-813B-17A141D11CBF}" srcOrd="0" destOrd="0" parTransId="{8744BF39-4220-47C8-BE97-4C80B7C1151E}" sibTransId="{6CFB2F19-F802-4A98-BCF3-2379FA8F5F46}"/>
    <dgm:cxn modelId="{82842863-381B-4BF3-A765-F659C64A61BE}" type="presOf" srcId="{50B58436-0877-481C-813B-17A141D11CBF}" destId="{D2248646-7711-46D0-962A-32963805E111}" srcOrd="0" destOrd="0" presId="urn:microsoft.com/office/officeart/2008/layout/CircularPictureCallout"/>
    <dgm:cxn modelId="{08BD5A54-AA7F-4EBF-967D-8119BA7D679F}" type="presOf" srcId="{CFFBF1E4-7ECB-4552-9E1F-9373B3112BB2}" destId="{835E35DB-C44B-4420-BD26-76A62E630EBD}" srcOrd="0" destOrd="0" presId="urn:microsoft.com/office/officeart/2008/layout/CircularPictureCallout"/>
    <dgm:cxn modelId="{9D758CFA-FD41-4656-9D34-9163519608E3}" type="presOf" srcId="{6CFB2F19-F802-4A98-BCF3-2379FA8F5F46}" destId="{0B56AC81-8A39-4E0E-903A-9E8FE4994A6D}" srcOrd="0" destOrd="0" presId="urn:microsoft.com/office/officeart/2008/layout/CircularPictureCallout"/>
    <dgm:cxn modelId="{88791FA4-3AB4-4E7C-9B36-ACD7F3DB0454}" type="presParOf" srcId="{835E35DB-C44B-4420-BD26-76A62E630EBD}" destId="{8F33A3DF-CE11-45A9-BB6D-3851CC851806}" srcOrd="0" destOrd="0" presId="urn:microsoft.com/office/officeart/2008/layout/CircularPictureCallout"/>
    <dgm:cxn modelId="{6DDC025A-3016-4B83-B74C-D7AFFE38CA1D}" type="presParOf" srcId="{8F33A3DF-CE11-45A9-BB6D-3851CC851806}" destId="{CB839847-C22B-496F-B8F1-34F87C40E060}" srcOrd="0" destOrd="0" presId="urn:microsoft.com/office/officeart/2008/layout/CircularPictureCallout"/>
    <dgm:cxn modelId="{C9E740EE-6719-487F-9AFF-13C0945C6114}" type="presParOf" srcId="{CB839847-C22B-496F-B8F1-34F87C40E060}" destId="{0B56AC81-8A39-4E0E-903A-9E8FE4994A6D}" srcOrd="0" destOrd="0" presId="urn:microsoft.com/office/officeart/2008/layout/CircularPictureCallout"/>
    <dgm:cxn modelId="{308DC6CF-CFDA-439F-B2CE-587346D5D834}" type="presParOf" srcId="{8F33A3DF-CE11-45A9-BB6D-3851CC851806}" destId="{D2248646-7711-46D0-962A-32963805E111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56AC81-8A39-4E0E-903A-9E8FE4994A6D}">
      <dsp:nvSpPr>
        <dsp:cNvPr id="0" name=""/>
        <dsp:cNvSpPr/>
      </dsp:nvSpPr>
      <dsp:spPr>
        <a:xfrm>
          <a:off x="602165" y="252754"/>
          <a:ext cx="1204331" cy="1204331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248646-7711-46D0-962A-32963805E111}">
      <dsp:nvSpPr>
        <dsp:cNvPr id="0" name=""/>
        <dsp:cNvSpPr/>
      </dsp:nvSpPr>
      <dsp:spPr>
        <a:xfrm>
          <a:off x="818945" y="892254"/>
          <a:ext cx="770772" cy="39742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600" kern="1200"/>
        </a:p>
      </dsp:txBody>
      <dsp:txXfrm>
        <a:off x="818945" y="892254"/>
        <a:ext cx="770772" cy="3974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0763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12" Type="http://schemas.openxmlformats.org/officeDocument/2006/relationships/image" Target="../media/image28.sv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2.sv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0" Type="http://schemas.openxmlformats.org/officeDocument/2006/relationships/image" Target="../media/image26.svg"/><Relationship Id="rId4" Type="http://schemas.openxmlformats.org/officeDocument/2006/relationships/image" Target="../media/image20.svg"/><Relationship Id="rId9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314194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Portfolio Risk &amp; Claims Intelligence System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306237" y="4635870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Transforming Raw Data into Intelligent, Actionable Decisions</a:t>
            </a:r>
            <a:endParaRPr lang="en-US" sz="1900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E4C9715B-0A87-B22B-9EEB-D6C9BC886C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7211918"/>
              </p:ext>
            </p:extLst>
          </p:nvPr>
        </p:nvGraphicFramePr>
        <p:xfrm>
          <a:off x="0" y="431193"/>
          <a:ext cx="2408663" cy="17098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Text 1">
            <a:extLst>
              <a:ext uri="{FF2B5EF4-FFF2-40B4-BE49-F238E27FC236}">
                <a16:creationId xmlns:a16="http://schemas.microsoft.com/office/drawing/2014/main" id="{5CA8A3B8-BD24-DBA1-450C-89F67FAC2A78}"/>
              </a:ext>
            </a:extLst>
          </p:cNvPr>
          <p:cNvSpPr/>
          <p:nvPr/>
        </p:nvSpPr>
        <p:spPr>
          <a:xfrm>
            <a:off x="6211948" y="6383015"/>
            <a:ext cx="2206504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By: Niket. Talikoti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1390" y="649605"/>
            <a:ext cx="9526429" cy="572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Insights &amp; Strategic Recommendations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641390" y="1863566"/>
            <a:ext cx="4326969" cy="2233017"/>
          </a:xfrm>
          <a:prstGeom prst="roundRect">
            <a:avLst>
              <a:gd name="adj" fmla="val 4914"/>
            </a:avLst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641390" y="1840706"/>
            <a:ext cx="4326969" cy="91440"/>
          </a:xfrm>
          <a:prstGeom prst="roundRect">
            <a:avLst>
              <a:gd name="adj" fmla="val 8417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2530019" y="1588770"/>
            <a:ext cx="549712" cy="549712"/>
          </a:xfrm>
          <a:prstGeom prst="roundRect">
            <a:avLst>
              <a:gd name="adj" fmla="val 166342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2694920" y="1726168"/>
            <a:ext cx="219908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1659493" y="2321719"/>
            <a:ext cx="2290763" cy="286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Portfolio Ecosystem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847487" y="2717959"/>
            <a:ext cx="3914775" cy="11725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portfolio behaves like a living organism with distinct risk zones. West and North regions function as "storm zones" with elevated default concentrations.</a:t>
            </a:r>
            <a:endParaRPr lang="en-US" sz="1400" dirty="0"/>
          </a:p>
        </p:txBody>
      </p:sp>
      <p:sp>
        <p:nvSpPr>
          <p:cNvPr id="9" name="Shape 7"/>
          <p:cNvSpPr/>
          <p:nvPr/>
        </p:nvSpPr>
        <p:spPr>
          <a:xfrm>
            <a:off x="5151596" y="1863566"/>
            <a:ext cx="4327088" cy="2233017"/>
          </a:xfrm>
          <a:prstGeom prst="roundRect">
            <a:avLst>
              <a:gd name="adj" fmla="val 4914"/>
            </a:avLst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8"/>
          <p:cNvSpPr/>
          <p:nvPr/>
        </p:nvSpPr>
        <p:spPr>
          <a:xfrm>
            <a:off x="5151596" y="1840706"/>
            <a:ext cx="4327088" cy="91440"/>
          </a:xfrm>
          <a:prstGeom prst="roundRect">
            <a:avLst>
              <a:gd name="adj" fmla="val 8417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9"/>
          <p:cNvSpPr/>
          <p:nvPr/>
        </p:nvSpPr>
        <p:spPr>
          <a:xfrm>
            <a:off x="7040225" y="1588770"/>
            <a:ext cx="549712" cy="549712"/>
          </a:xfrm>
          <a:prstGeom prst="roundRect">
            <a:avLst>
              <a:gd name="adj" fmla="val 166342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10"/>
          <p:cNvSpPr/>
          <p:nvPr/>
        </p:nvSpPr>
        <p:spPr>
          <a:xfrm>
            <a:off x="7205127" y="1726168"/>
            <a:ext cx="219908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6169700" y="2321719"/>
            <a:ext cx="2290763" cy="286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Credit Score Priority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5357693" y="2717959"/>
            <a:ext cx="3914894" cy="11725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Strengthen underwriting rules for customers with credit scores below 600 – the single strongest risk predictor requiring immediate tightening.</a:t>
            </a:r>
            <a:endParaRPr lang="en-US" sz="1400" dirty="0"/>
          </a:p>
        </p:txBody>
      </p:sp>
      <p:sp>
        <p:nvSpPr>
          <p:cNvPr id="15" name="Shape 13"/>
          <p:cNvSpPr/>
          <p:nvPr/>
        </p:nvSpPr>
        <p:spPr>
          <a:xfrm>
            <a:off x="9661922" y="1863566"/>
            <a:ext cx="4327088" cy="2233017"/>
          </a:xfrm>
          <a:prstGeom prst="roundRect">
            <a:avLst>
              <a:gd name="adj" fmla="val 4914"/>
            </a:avLst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4"/>
          <p:cNvSpPr/>
          <p:nvPr/>
        </p:nvSpPr>
        <p:spPr>
          <a:xfrm>
            <a:off x="9661922" y="1840706"/>
            <a:ext cx="4327088" cy="91440"/>
          </a:xfrm>
          <a:prstGeom prst="roundRect">
            <a:avLst>
              <a:gd name="adj" fmla="val 8417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Shape 15"/>
          <p:cNvSpPr/>
          <p:nvPr/>
        </p:nvSpPr>
        <p:spPr>
          <a:xfrm>
            <a:off x="11550551" y="1588770"/>
            <a:ext cx="549712" cy="549712"/>
          </a:xfrm>
          <a:prstGeom prst="roundRect">
            <a:avLst>
              <a:gd name="adj" fmla="val 166342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6"/>
          <p:cNvSpPr/>
          <p:nvPr/>
        </p:nvSpPr>
        <p:spPr>
          <a:xfrm>
            <a:off x="11715452" y="1726168"/>
            <a:ext cx="219908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1700" dirty="0"/>
          </a:p>
        </p:txBody>
      </p:sp>
      <p:sp>
        <p:nvSpPr>
          <p:cNvPr id="19" name="Text 17"/>
          <p:cNvSpPr/>
          <p:nvPr/>
        </p:nvSpPr>
        <p:spPr>
          <a:xfrm>
            <a:off x="10530245" y="2321719"/>
            <a:ext cx="2590443" cy="286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Vehicle Insurance Reset</a:t>
            </a:r>
            <a:endParaRPr lang="en-US" sz="1800" dirty="0"/>
          </a:p>
        </p:txBody>
      </p:sp>
      <p:sp>
        <p:nvSpPr>
          <p:cNvPr id="20" name="Text 18"/>
          <p:cNvSpPr/>
          <p:nvPr/>
        </p:nvSpPr>
        <p:spPr>
          <a:xfrm>
            <a:off x="9868019" y="2717959"/>
            <a:ext cx="3914894" cy="879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Reassess Vehicle Insurance pricing models and claims handling procedures to address loss-making contract concentration.</a:t>
            </a:r>
            <a:endParaRPr lang="en-US" sz="1400" dirty="0"/>
          </a:p>
        </p:txBody>
      </p:sp>
      <p:sp>
        <p:nvSpPr>
          <p:cNvPr id="21" name="Shape 19"/>
          <p:cNvSpPr/>
          <p:nvPr/>
        </p:nvSpPr>
        <p:spPr>
          <a:xfrm>
            <a:off x="641390" y="4554617"/>
            <a:ext cx="4326969" cy="2233017"/>
          </a:xfrm>
          <a:prstGeom prst="roundRect">
            <a:avLst>
              <a:gd name="adj" fmla="val 4914"/>
            </a:avLst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Shape 20"/>
          <p:cNvSpPr/>
          <p:nvPr/>
        </p:nvSpPr>
        <p:spPr>
          <a:xfrm>
            <a:off x="641390" y="4531757"/>
            <a:ext cx="4326969" cy="91440"/>
          </a:xfrm>
          <a:prstGeom prst="roundRect">
            <a:avLst>
              <a:gd name="adj" fmla="val 8417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3" name="Shape 21"/>
          <p:cNvSpPr/>
          <p:nvPr/>
        </p:nvSpPr>
        <p:spPr>
          <a:xfrm>
            <a:off x="2530019" y="4279821"/>
            <a:ext cx="549712" cy="549712"/>
          </a:xfrm>
          <a:prstGeom prst="roundRect">
            <a:avLst>
              <a:gd name="adj" fmla="val 166342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4" name="Text 22"/>
          <p:cNvSpPr/>
          <p:nvPr/>
        </p:nvSpPr>
        <p:spPr>
          <a:xfrm>
            <a:off x="2694920" y="4417219"/>
            <a:ext cx="219908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</a:t>
            </a:r>
            <a:endParaRPr lang="en-US" sz="1700" dirty="0"/>
          </a:p>
        </p:txBody>
      </p:sp>
      <p:sp>
        <p:nvSpPr>
          <p:cNvPr id="25" name="Text 23"/>
          <p:cNvSpPr/>
          <p:nvPr/>
        </p:nvSpPr>
        <p:spPr>
          <a:xfrm>
            <a:off x="1659493" y="5012769"/>
            <a:ext cx="2290763" cy="286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Channel Audit</a:t>
            </a:r>
            <a:endParaRPr lang="en-US" sz="1800" dirty="0"/>
          </a:p>
        </p:txBody>
      </p:sp>
      <p:sp>
        <p:nvSpPr>
          <p:cNvPr id="26" name="Text 24"/>
          <p:cNvSpPr/>
          <p:nvPr/>
        </p:nvSpPr>
        <p:spPr>
          <a:xfrm>
            <a:off x="847487" y="5409009"/>
            <a:ext cx="3914775" cy="11725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Conduct urgent investigation of FinSight_orion channel's 39% default rate to identify systemic issues and implement corrective measures.</a:t>
            </a:r>
            <a:endParaRPr lang="en-US" sz="1400" dirty="0"/>
          </a:p>
        </p:txBody>
      </p:sp>
      <p:sp>
        <p:nvSpPr>
          <p:cNvPr id="27" name="Shape 25"/>
          <p:cNvSpPr/>
          <p:nvPr/>
        </p:nvSpPr>
        <p:spPr>
          <a:xfrm>
            <a:off x="5151596" y="4554617"/>
            <a:ext cx="4327088" cy="2233017"/>
          </a:xfrm>
          <a:prstGeom prst="roundRect">
            <a:avLst>
              <a:gd name="adj" fmla="val 4914"/>
            </a:avLst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8" name="Shape 26"/>
          <p:cNvSpPr/>
          <p:nvPr/>
        </p:nvSpPr>
        <p:spPr>
          <a:xfrm>
            <a:off x="5151596" y="4531757"/>
            <a:ext cx="4327088" cy="91440"/>
          </a:xfrm>
          <a:prstGeom prst="roundRect">
            <a:avLst>
              <a:gd name="adj" fmla="val 8417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9" name="Shape 27"/>
          <p:cNvSpPr/>
          <p:nvPr/>
        </p:nvSpPr>
        <p:spPr>
          <a:xfrm>
            <a:off x="7040225" y="4279821"/>
            <a:ext cx="549712" cy="549712"/>
          </a:xfrm>
          <a:prstGeom prst="roundRect">
            <a:avLst>
              <a:gd name="adj" fmla="val 166342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0" name="Text 28"/>
          <p:cNvSpPr/>
          <p:nvPr/>
        </p:nvSpPr>
        <p:spPr>
          <a:xfrm>
            <a:off x="7205127" y="4417219"/>
            <a:ext cx="219908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5</a:t>
            </a:r>
            <a:endParaRPr lang="en-US" sz="1700" dirty="0"/>
          </a:p>
        </p:txBody>
      </p:sp>
      <p:sp>
        <p:nvSpPr>
          <p:cNvPr id="31" name="Text 29"/>
          <p:cNvSpPr/>
          <p:nvPr/>
        </p:nvSpPr>
        <p:spPr>
          <a:xfrm>
            <a:off x="6067782" y="5012769"/>
            <a:ext cx="2494717" cy="286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Geographic Expansion</a:t>
            </a:r>
            <a:endParaRPr lang="en-US" sz="1800" dirty="0"/>
          </a:p>
        </p:txBody>
      </p:sp>
      <p:sp>
        <p:nvSpPr>
          <p:cNvPr id="32" name="Text 30"/>
          <p:cNvSpPr/>
          <p:nvPr/>
        </p:nvSpPr>
        <p:spPr>
          <a:xfrm>
            <a:off x="5357693" y="5409009"/>
            <a:ext cx="3914894" cy="879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Expand presence in high-performing East region while implementing enhanced controls in South region.</a:t>
            </a:r>
            <a:endParaRPr lang="en-US" sz="1400" dirty="0"/>
          </a:p>
        </p:txBody>
      </p:sp>
      <p:sp>
        <p:nvSpPr>
          <p:cNvPr id="33" name="Shape 31"/>
          <p:cNvSpPr/>
          <p:nvPr/>
        </p:nvSpPr>
        <p:spPr>
          <a:xfrm>
            <a:off x="9661922" y="4554617"/>
            <a:ext cx="4327088" cy="2233017"/>
          </a:xfrm>
          <a:prstGeom prst="roundRect">
            <a:avLst>
              <a:gd name="adj" fmla="val 4914"/>
            </a:avLst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4" name="Shape 32"/>
          <p:cNvSpPr/>
          <p:nvPr/>
        </p:nvSpPr>
        <p:spPr>
          <a:xfrm>
            <a:off x="9661922" y="4531757"/>
            <a:ext cx="4327088" cy="91440"/>
          </a:xfrm>
          <a:prstGeom prst="roundRect">
            <a:avLst>
              <a:gd name="adj" fmla="val 8417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5" name="Shape 33"/>
          <p:cNvSpPr/>
          <p:nvPr/>
        </p:nvSpPr>
        <p:spPr>
          <a:xfrm>
            <a:off x="11550551" y="4279821"/>
            <a:ext cx="549712" cy="549712"/>
          </a:xfrm>
          <a:prstGeom prst="roundRect">
            <a:avLst>
              <a:gd name="adj" fmla="val 166342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6" name="Text 34"/>
          <p:cNvSpPr/>
          <p:nvPr/>
        </p:nvSpPr>
        <p:spPr>
          <a:xfrm>
            <a:off x="11715452" y="4417219"/>
            <a:ext cx="219908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6</a:t>
            </a:r>
            <a:endParaRPr lang="en-US" sz="1700" dirty="0"/>
          </a:p>
        </p:txBody>
      </p:sp>
      <p:sp>
        <p:nvSpPr>
          <p:cNvPr id="37" name="Text 35"/>
          <p:cNvSpPr/>
          <p:nvPr/>
        </p:nvSpPr>
        <p:spPr>
          <a:xfrm>
            <a:off x="10680025" y="5012769"/>
            <a:ext cx="2290763" cy="2863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Predictive Systems</a:t>
            </a:r>
            <a:endParaRPr lang="en-US" sz="1800" dirty="0"/>
          </a:p>
        </p:txBody>
      </p:sp>
      <p:sp>
        <p:nvSpPr>
          <p:cNvPr id="38" name="Text 36"/>
          <p:cNvSpPr/>
          <p:nvPr/>
        </p:nvSpPr>
        <p:spPr>
          <a:xfrm>
            <a:off x="9868019" y="5409009"/>
            <a:ext cx="3914894" cy="8793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Build risk-based customer segmentation models and implement early warning systems for delinquency detection.</a:t>
            </a:r>
            <a:endParaRPr lang="en-US" sz="1400" dirty="0"/>
          </a:p>
        </p:txBody>
      </p:sp>
      <p:sp>
        <p:nvSpPr>
          <p:cNvPr id="39" name="Text 37"/>
          <p:cNvSpPr/>
          <p:nvPr/>
        </p:nvSpPr>
        <p:spPr>
          <a:xfrm>
            <a:off x="641390" y="6993731"/>
            <a:ext cx="13347621" cy="586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FinSight Orion connects SQL-driven insights with real-time BI intelligence, providing unprecedented visibility into risk, claims, and profitability. This integrated system enables data-driven decision-making and sets the foundation for advanced predictive modeling capabilities.</a:t>
            </a:r>
            <a:endParaRPr lang="en-US" sz="1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3533" y="505658"/>
            <a:ext cx="4597241" cy="5745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Conclusion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643533" y="1448038"/>
            <a:ext cx="13343334" cy="5886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FinSight Orion successfully transformed a complex portfolio into a clear, data-driven story, combining SQL-based analytics with a dynamic Power BI intelligence layer to reveal: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643533" y="2243495"/>
            <a:ext cx="4325183" cy="2104549"/>
          </a:xfrm>
          <a:prstGeom prst="roundRect">
            <a:avLst>
              <a:gd name="adj" fmla="val 3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834985" y="2434947"/>
            <a:ext cx="551617" cy="551617"/>
          </a:xfrm>
          <a:prstGeom prst="roundRect">
            <a:avLst>
              <a:gd name="adj" fmla="val 16575061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86671" y="2586514"/>
            <a:ext cx="248245" cy="24824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834985" y="3170396"/>
            <a:ext cx="2298621" cy="287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Risk Origins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834985" y="3567946"/>
            <a:ext cx="3942278" cy="5886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Precisely identified where risk originates within the portfolio.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5152549" y="2243495"/>
            <a:ext cx="4325183" cy="2104549"/>
          </a:xfrm>
          <a:prstGeom prst="roundRect">
            <a:avLst>
              <a:gd name="adj" fmla="val 3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5344001" y="2434947"/>
            <a:ext cx="551617" cy="551617"/>
          </a:xfrm>
          <a:prstGeom prst="roundRect">
            <a:avLst>
              <a:gd name="adj" fmla="val 16575061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95687" y="2586514"/>
            <a:ext cx="248245" cy="248245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344001" y="3170396"/>
            <a:ext cx="2298621" cy="287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Default Drivers</a:t>
            </a:r>
            <a:endParaRPr lang="en-US" sz="1800" dirty="0"/>
          </a:p>
        </p:txBody>
      </p:sp>
      <p:sp>
        <p:nvSpPr>
          <p:cNvPr id="13" name="Text 9"/>
          <p:cNvSpPr/>
          <p:nvPr/>
        </p:nvSpPr>
        <p:spPr>
          <a:xfrm>
            <a:off x="5344001" y="3567946"/>
            <a:ext cx="3942278" cy="5886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Uncovered the core reasons why customers default on their contracts.</a:t>
            </a:r>
            <a:endParaRPr lang="en-US" sz="1400" dirty="0"/>
          </a:p>
        </p:txBody>
      </p:sp>
      <p:sp>
        <p:nvSpPr>
          <p:cNvPr id="14" name="Shape 10"/>
          <p:cNvSpPr/>
          <p:nvPr/>
        </p:nvSpPr>
        <p:spPr>
          <a:xfrm>
            <a:off x="9661565" y="2243495"/>
            <a:ext cx="4325183" cy="2104549"/>
          </a:xfrm>
          <a:prstGeom prst="roundRect">
            <a:avLst>
              <a:gd name="adj" fmla="val 3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5" name="Shape 11"/>
          <p:cNvSpPr/>
          <p:nvPr/>
        </p:nvSpPr>
        <p:spPr>
          <a:xfrm>
            <a:off x="9853017" y="2434947"/>
            <a:ext cx="551617" cy="551617"/>
          </a:xfrm>
          <a:prstGeom prst="roundRect">
            <a:avLst>
              <a:gd name="adj" fmla="val 16575061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04703" y="2586514"/>
            <a:ext cx="248245" cy="248245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53017" y="3170396"/>
            <a:ext cx="2298621" cy="287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Profitability Levers</a:t>
            </a:r>
            <a:endParaRPr lang="en-US" sz="1800" dirty="0"/>
          </a:p>
        </p:txBody>
      </p:sp>
      <p:sp>
        <p:nvSpPr>
          <p:cNvPr id="18" name="Text 13"/>
          <p:cNvSpPr/>
          <p:nvPr/>
        </p:nvSpPr>
        <p:spPr>
          <a:xfrm>
            <a:off x="9853017" y="3567946"/>
            <a:ext cx="3942278" cy="5886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Highlighted which specific products drive overall profitability.</a:t>
            </a:r>
            <a:endParaRPr lang="en-US" sz="1400" dirty="0"/>
          </a:p>
        </p:txBody>
      </p:sp>
      <p:sp>
        <p:nvSpPr>
          <p:cNvPr id="19" name="Shape 14"/>
          <p:cNvSpPr/>
          <p:nvPr/>
        </p:nvSpPr>
        <p:spPr>
          <a:xfrm>
            <a:off x="643533" y="4531876"/>
            <a:ext cx="6579632" cy="2104549"/>
          </a:xfrm>
          <a:prstGeom prst="roundRect">
            <a:avLst>
              <a:gd name="adj" fmla="val 3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0" name="Shape 15"/>
          <p:cNvSpPr/>
          <p:nvPr/>
        </p:nvSpPr>
        <p:spPr>
          <a:xfrm>
            <a:off x="834985" y="4723328"/>
            <a:ext cx="551617" cy="551617"/>
          </a:xfrm>
          <a:prstGeom prst="roundRect">
            <a:avLst>
              <a:gd name="adj" fmla="val 16575061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86671" y="4874895"/>
            <a:ext cx="248245" cy="248245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834985" y="5458778"/>
            <a:ext cx="2298621" cy="287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Claims Impact</a:t>
            </a:r>
            <a:endParaRPr lang="en-US" sz="1800" dirty="0"/>
          </a:p>
        </p:txBody>
      </p:sp>
      <p:sp>
        <p:nvSpPr>
          <p:cNvPr id="23" name="Text 17"/>
          <p:cNvSpPr/>
          <p:nvPr/>
        </p:nvSpPr>
        <p:spPr>
          <a:xfrm>
            <a:off x="834985" y="5856327"/>
            <a:ext cx="6196727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Detailed how claims impact the business's financial health.</a:t>
            </a:r>
            <a:endParaRPr lang="en-US" sz="1400" dirty="0"/>
          </a:p>
        </p:txBody>
      </p:sp>
      <p:sp>
        <p:nvSpPr>
          <p:cNvPr id="24" name="Shape 18"/>
          <p:cNvSpPr/>
          <p:nvPr/>
        </p:nvSpPr>
        <p:spPr>
          <a:xfrm>
            <a:off x="7406997" y="4531876"/>
            <a:ext cx="6579751" cy="2104549"/>
          </a:xfrm>
          <a:prstGeom prst="roundRect">
            <a:avLst>
              <a:gd name="adj" fmla="val 3670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5" name="Shape 19"/>
          <p:cNvSpPr/>
          <p:nvPr/>
        </p:nvSpPr>
        <p:spPr>
          <a:xfrm>
            <a:off x="7598450" y="4723328"/>
            <a:ext cx="551617" cy="551617"/>
          </a:xfrm>
          <a:prstGeom prst="roundRect">
            <a:avLst>
              <a:gd name="adj" fmla="val 16575061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6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750135" y="4874895"/>
            <a:ext cx="248245" cy="248245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7598450" y="5458778"/>
            <a:ext cx="2298621" cy="287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Targeted Action</a:t>
            </a:r>
            <a:endParaRPr lang="en-US" sz="1800" dirty="0"/>
          </a:p>
        </p:txBody>
      </p:sp>
      <p:sp>
        <p:nvSpPr>
          <p:cNvPr id="28" name="Text 21"/>
          <p:cNvSpPr/>
          <p:nvPr/>
        </p:nvSpPr>
        <p:spPr>
          <a:xfrm>
            <a:off x="7598450" y="5856327"/>
            <a:ext cx="6196846" cy="5886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Pinpointed specific channels and regions requiring immediate attention.</a:t>
            </a:r>
            <a:endParaRPr lang="en-US" sz="1400" dirty="0"/>
          </a:p>
        </p:txBody>
      </p:sp>
      <p:sp>
        <p:nvSpPr>
          <p:cNvPr id="29" name="Text 22"/>
          <p:cNvSpPr/>
          <p:nvPr/>
        </p:nvSpPr>
        <p:spPr>
          <a:xfrm>
            <a:off x="643533" y="6843236"/>
            <a:ext cx="13343334" cy="882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insights make one message very clear: With the right segmentation, stronger underwriting controls, and targeted channel discipline, the organization can shift from reactive risk management to proactive, predictive decision-making. FinSight Orion provides the foundation for that transformation—turning raw data into intelligence, and intelligence into smarter, faster, safer business decisions.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32209" y="535662"/>
            <a:ext cx="3881080" cy="4751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About FinSight Orion</a:t>
            </a:r>
            <a:endParaRPr lang="en-US" sz="2950" dirty="0"/>
          </a:p>
        </p:txBody>
      </p:sp>
      <p:sp>
        <p:nvSpPr>
          <p:cNvPr id="4" name="Shape 1"/>
          <p:cNvSpPr/>
          <p:nvPr/>
        </p:nvSpPr>
        <p:spPr>
          <a:xfrm>
            <a:off x="532209" y="1238964"/>
            <a:ext cx="8079581" cy="1499711"/>
          </a:xfrm>
          <a:prstGeom prst="roundRect">
            <a:avLst>
              <a:gd name="adj" fmla="val 425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691872" y="1398627"/>
            <a:ext cx="456248" cy="456248"/>
          </a:xfrm>
          <a:prstGeom prst="roundRect">
            <a:avLst>
              <a:gd name="adj" fmla="val 20039728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17364" y="1524000"/>
            <a:ext cx="205264" cy="20526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91872" y="2006917"/>
            <a:ext cx="1956554" cy="237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Pan-India Operations</a:t>
            </a:r>
            <a:endParaRPr lang="en-US" sz="1450" dirty="0"/>
          </a:p>
        </p:txBody>
      </p:sp>
      <p:sp>
        <p:nvSpPr>
          <p:cNvPr id="8" name="Text 4"/>
          <p:cNvSpPr/>
          <p:nvPr/>
        </p:nvSpPr>
        <p:spPr>
          <a:xfrm>
            <a:off x="691872" y="2335768"/>
            <a:ext cx="7760256" cy="243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Modern financial services company with nationwide presence across multiple regions</a:t>
            </a:r>
            <a:endParaRPr lang="en-US" sz="1150" dirty="0"/>
          </a:p>
        </p:txBody>
      </p:sp>
      <p:sp>
        <p:nvSpPr>
          <p:cNvPr id="9" name="Shape 5"/>
          <p:cNvSpPr/>
          <p:nvPr/>
        </p:nvSpPr>
        <p:spPr>
          <a:xfrm>
            <a:off x="532209" y="2890718"/>
            <a:ext cx="8079581" cy="1499711"/>
          </a:xfrm>
          <a:prstGeom prst="roundRect">
            <a:avLst>
              <a:gd name="adj" fmla="val 425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Shape 6"/>
          <p:cNvSpPr/>
          <p:nvPr/>
        </p:nvSpPr>
        <p:spPr>
          <a:xfrm>
            <a:off x="691872" y="3050381"/>
            <a:ext cx="456248" cy="456248"/>
          </a:xfrm>
          <a:prstGeom prst="roundRect">
            <a:avLst>
              <a:gd name="adj" fmla="val 20039728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17364" y="3175754"/>
            <a:ext cx="205264" cy="20526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91872" y="3658672"/>
            <a:ext cx="1950839" cy="237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Diverse Product Suite</a:t>
            </a:r>
            <a:endParaRPr lang="en-US" sz="1450" dirty="0"/>
          </a:p>
        </p:txBody>
      </p:sp>
      <p:sp>
        <p:nvSpPr>
          <p:cNvPr id="13" name="Text 8"/>
          <p:cNvSpPr/>
          <p:nvPr/>
        </p:nvSpPr>
        <p:spPr>
          <a:xfrm>
            <a:off x="691872" y="3987522"/>
            <a:ext cx="7760256" cy="243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Comprehensive offerings including loans, insurance products, and asset financing solutions</a:t>
            </a:r>
            <a:endParaRPr lang="en-US" sz="1150" dirty="0"/>
          </a:p>
        </p:txBody>
      </p:sp>
      <p:sp>
        <p:nvSpPr>
          <p:cNvPr id="14" name="Shape 9"/>
          <p:cNvSpPr/>
          <p:nvPr/>
        </p:nvSpPr>
        <p:spPr>
          <a:xfrm>
            <a:off x="532209" y="4542473"/>
            <a:ext cx="8079581" cy="1499711"/>
          </a:xfrm>
          <a:prstGeom prst="roundRect">
            <a:avLst>
              <a:gd name="adj" fmla="val 425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5" name="Shape 10"/>
          <p:cNvSpPr/>
          <p:nvPr/>
        </p:nvSpPr>
        <p:spPr>
          <a:xfrm>
            <a:off x="691872" y="4702135"/>
            <a:ext cx="456248" cy="456248"/>
          </a:xfrm>
          <a:prstGeom prst="roundRect">
            <a:avLst>
              <a:gd name="adj" fmla="val 20039728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17364" y="4827508"/>
            <a:ext cx="205264" cy="205264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91872" y="5310426"/>
            <a:ext cx="2515076" cy="237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Multi-Channel Distribution</a:t>
            </a:r>
            <a:endParaRPr lang="en-US" sz="1450" dirty="0"/>
          </a:p>
        </p:txBody>
      </p:sp>
      <p:sp>
        <p:nvSpPr>
          <p:cNvPr id="18" name="Text 12"/>
          <p:cNvSpPr/>
          <p:nvPr/>
        </p:nvSpPr>
        <p:spPr>
          <a:xfrm>
            <a:off x="691872" y="5639276"/>
            <a:ext cx="7760256" cy="243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Seamless customer access via Mobile App, Branch Networks, Brokers, and Dealer Partners</a:t>
            </a:r>
            <a:endParaRPr lang="en-US" sz="1150" dirty="0"/>
          </a:p>
        </p:txBody>
      </p:sp>
      <p:sp>
        <p:nvSpPr>
          <p:cNvPr id="19" name="Shape 13"/>
          <p:cNvSpPr/>
          <p:nvPr/>
        </p:nvSpPr>
        <p:spPr>
          <a:xfrm>
            <a:off x="532209" y="6194227"/>
            <a:ext cx="8079581" cy="1499711"/>
          </a:xfrm>
          <a:prstGeom prst="roundRect">
            <a:avLst>
              <a:gd name="adj" fmla="val 425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0" name="Shape 14"/>
          <p:cNvSpPr/>
          <p:nvPr/>
        </p:nvSpPr>
        <p:spPr>
          <a:xfrm>
            <a:off x="691872" y="6353889"/>
            <a:ext cx="456248" cy="456248"/>
          </a:xfrm>
          <a:prstGeom prst="roundRect">
            <a:avLst>
              <a:gd name="adj" fmla="val 20039728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17364" y="6479262"/>
            <a:ext cx="205264" cy="205264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91872" y="6962180"/>
            <a:ext cx="1900952" cy="237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Data-Driven Focus</a:t>
            </a:r>
            <a:endParaRPr lang="en-US" sz="1450" dirty="0"/>
          </a:p>
        </p:txBody>
      </p:sp>
      <p:sp>
        <p:nvSpPr>
          <p:cNvPr id="23" name="Text 16"/>
          <p:cNvSpPr/>
          <p:nvPr/>
        </p:nvSpPr>
        <p:spPr>
          <a:xfrm>
            <a:off x="691872" y="7291030"/>
            <a:ext cx="7760256" cy="2432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1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Strong emphasis on risk analytics and delivering customer-centric financial solutions</a:t>
            </a:r>
            <a:endParaRPr lang="en-US" sz="11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4717" y="467320"/>
            <a:ext cx="4248745" cy="531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Project Objective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594717" y="1406247"/>
            <a:ext cx="7898725" cy="543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mission was clear: transform fragmented transactional data into a unified strategic intelligence system that empowers decision-makers with real-time insights.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594717" y="2140982"/>
            <a:ext cx="169902" cy="212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01</a:t>
            </a:r>
            <a:endParaRPr lang="en-US" sz="1300" dirty="0"/>
          </a:p>
        </p:txBody>
      </p:sp>
      <p:sp>
        <p:nvSpPr>
          <p:cNvPr id="5" name="Shape 3"/>
          <p:cNvSpPr/>
          <p:nvPr/>
        </p:nvSpPr>
        <p:spPr>
          <a:xfrm>
            <a:off x="594717" y="2406848"/>
            <a:ext cx="7898725" cy="22860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594717" y="2537460"/>
            <a:ext cx="2124313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Unified Risk System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594717" y="2972872"/>
            <a:ext cx="7898725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Build an integrated risk and claims intelligence platform consolidating all data sources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594717" y="3541990"/>
            <a:ext cx="169902" cy="212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02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594717" y="3807857"/>
            <a:ext cx="7898725" cy="22860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594717" y="3938468"/>
            <a:ext cx="2124313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Deep SQL Analysis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594717" y="4373880"/>
            <a:ext cx="7898725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Analyze 10,000+ contracts using advanced SQL queries to extract meaningful patterns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594717" y="4942999"/>
            <a:ext cx="169902" cy="212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03</a:t>
            </a:r>
            <a:endParaRPr lang="en-US" sz="1300" dirty="0"/>
          </a:p>
        </p:txBody>
      </p:sp>
      <p:sp>
        <p:nvSpPr>
          <p:cNvPr id="13" name="Shape 11"/>
          <p:cNvSpPr/>
          <p:nvPr/>
        </p:nvSpPr>
        <p:spPr>
          <a:xfrm>
            <a:off x="594717" y="5208865"/>
            <a:ext cx="7898725" cy="22860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594717" y="5339477"/>
            <a:ext cx="2303383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Power BI Visualization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594717" y="5774888"/>
            <a:ext cx="7898725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Create interactive dashboards visualizing defaults, claims, and profitability metrics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594717" y="6344007"/>
            <a:ext cx="169902" cy="212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 Light" pitchFamily="34" charset="0"/>
                <a:ea typeface="Merriweather Light" pitchFamily="34" charset="-122"/>
                <a:cs typeface="Merriweather Light" pitchFamily="34" charset="-120"/>
              </a:rPr>
              <a:t>04</a:t>
            </a:r>
            <a:endParaRPr lang="en-US" sz="1300" dirty="0"/>
          </a:p>
        </p:txBody>
      </p:sp>
      <p:sp>
        <p:nvSpPr>
          <p:cNvPr id="17" name="Shape 15"/>
          <p:cNvSpPr/>
          <p:nvPr/>
        </p:nvSpPr>
        <p:spPr>
          <a:xfrm>
            <a:off x="594717" y="6609874"/>
            <a:ext cx="7898725" cy="22860"/>
          </a:xfrm>
          <a:prstGeom prst="rect">
            <a:avLst/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6"/>
          <p:cNvSpPr/>
          <p:nvPr/>
        </p:nvSpPr>
        <p:spPr>
          <a:xfrm>
            <a:off x="594717" y="6740485"/>
            <a:ext cx="2124313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Actionable Insights</a:t>
            </a:r>
            <a:endParaRPr lang="en-US" sz="1650" dirty="0"/>
          </a:p>
        </p:txBody>
      </p:sp>
      <p:sp>
        <p:nvSpPr>
          <p:cNvPr id="19" name="Text 17"/>
          <p:cNvSpPr/>
          <p:nvPr/>
        </p:nvSpPr>
        <p:spPr>
          <a:xfrm>
            <a:off x="594717" y="7175897"/>
            <a:ext cx="7898725" cy="2718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Identify core risk drivers and uncover strategic improvement opportunities</a:t>
            </a:r>
            <a:endParaRPr lang="en-US" sz="1300" dirty="0"/>
          </a:p>
        </p:txBody>
      </p:sp>
      <p:pic>
        <p:nvPicPr>
          <p:cNvPr id="2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5638" y="1444466"/>
            <a:ext cx="5127546" cy="512754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1279" y="558879"/>
            <a:ext cx="5080992" cy="6351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Portfolio Overview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11279" y="1600557"/>
            <a:ext cx="13207841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 comprehensive snapshot of our financial ecosystem reveals strong volume with notable risk exposure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11279" y="2255877"/>
            <a:ext cx="3111460" cy="670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5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10K</a:t>
            </a:r>
            <a:endParaRPr lang="en-US" sz="5250" dirty="0"/>
          </a:p>
        </p:txBody>
      </p:sp>
      <p:sp>
        <p:nvSpPr>
          <p:cNvPr id="5" name="Text 3"/>
          <p:cNvSpPr/>
          <p:nvPr/>
        </p:nvSpPr>
        <p:spPr>
          <a:xfrm>
            <a:off x="996791" y="3180517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Total Contracts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11279" y="3619976"/>
            <a:ext cx="3111460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Active agreements across all product lines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076700" y="2255877"/>
            <a:ext cx="3111460" cy="670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5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2K</a:t>
            </a:r>
            <a:endParaRPr lang="en-US" sz="5250" dirty="0"/>
          </a:p>
        </p:txBody>
      </p:sp>
      <p:sp>
        <p:nvSpPr>
          <p:cNvPr id="8" name="Text 6"/>
          <p:cNvSpPr/>
          <p:nvPr/>
        </p:nvSpPr>
        <p:spPr>
          <a:xfrm>
            <a:off x="4362212" y="3180517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Total Defaults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4076700" y="3619976"/>
            <a:ext cx="3111460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Contracts currently in default status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442121" y="2255877"/>
            <a:ext cx="3111460" cy="670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5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24%</a:t>
            </a:r>
            <a:endParaRPr lang="en-US" sz="5250" dirty="0"/>
          </a:p>
        </p:txBody>
      </p:sp>
      <p:sp>
        <p:nvSpPr>
          <p:cNvPr id="11" name="Text 9"/>
          <p:cNvSpPr/>
          <p:nvPr/>
        </p:nvSpPr>
        <p:spPr>
          <a:xfrm>
            <a:off x="7727633" y="3180517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Default Rate</a:t>
            </a:r>
            <a:endParaRPr lang="en-US" sz="2000" dirty="0"/>
          </a:p>
        </p:txBody>
      </p:sp>
      <p:sp>
        <p:nvSpPr>
          <p:cNvPr id="12" name="Text 10"/>
          <p:cNvSpPr/>
          <p:nvPr/>
        </p:nvSpPr>
        <p:spPr>
          <a:xfrm>
            <a:off x="7442121" y="3619976"/>
            <a:ext cx="3111460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Portfolio-wide default percentage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807541" y="2255877"/>
            <a:ext cx="3111579" cy="670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5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222</a:t>
            </a:r>
            <a:endParaRPr lang="en-US" sz="5250" dirty="0"/>
          </a:p>
        </p:txBody>
      </p:sp>
      <p:sp>
        <p:nvSpPr>
          <p:cNvPr id="14" name="Text 12"/>
          <p:cNvSpPr/>
          <p:nvPr/>
        </p:nvSpPr>
        <p:spPr>
          <a:xfrm>
            <a:off x="11093053" y="3180517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Total Claims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10807541" y="3619976"/>
            <a:ext cx="3111579" cy="325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Insurance claims filed to date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076700" y="4778335"/>
            <a:ext cx="3111460" cy="670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5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2.2%</a:t>
            </a:r>
            <a:endParaRPr lang="en-US" sz="5250" dirty="0"/>
          </a:p>
        </p:txBody>
      </p:sp>
      <p:sp>
        <p:nvSpPr>
          <p:cNvPr id="17" name="Text 15"/>
          <p:cNvSpPr/>
          <p:nvPr/>
        </p:nvSpPr>
        <p:spPr>
          <a:xfrm>
            <a:off x="4362212" y="5702975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Claim Rate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4076700" y="6142434"/>
            <a:ext cx="3111460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Claims as percentage of contracts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442121" y="4778335"/>
            <a:ext cx="3111460" cy="6706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50"/>
              </a:lnSpc>
              <a:buNone/>
            </a:pPr>
            <a:r>
              <a:rPr lang="en-US" sz="5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3B</a:t>
            </a:r>
            <a:endParaRPr lang="en-US" sz="5250" dirty="0"/>
          </a:p>
        </p:txBody>
      </p:sp>
      <p:sp>
        <p:nvSpPr>
          <p:cNvPr id="20" name="Text 18"/>
          <p:cNvSpPr/>
          <p:nvPr/>
        </p:nvSpPr>
        <p:spPr>
          <a:xfrm>
            <a:off x="7727633" y="5702975"/>
            <a:ext cx="2540437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Estimated Profit</a:t>
            </a:r>
            <a:endParaRPr lang="en-US" sz="2000" dirty="0"/>
          </a:p>
        </p:txBody>
      </p:sp>
      <p:sp>
        <p:nvSpPr>
          <p:cNvPr id="21" name="Text 19"/>
          <p:cNvSpPr/>
          <p:nvPr/>
        </p:nvSpPr>
        <p:spPr>
          <a:xfrm>
            <a:off x="7442121" y="6142434"/>
            <a:ext cx="3111460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Total profitability across portfolio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11279" y="7021354"/>
            <a:ext cx="13207841" cy="650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Despite elevated default rates, high-value loan and lease products sustain strong profitability, with claims remaining relatively rare at just over 2% of contracts.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1737" y="626507"/>
            <a:ext cx="5880497" cy="710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Portfolio Distribution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1737" y="1904762"/>
            <a:ext cx="3408878" cy="4260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Product Mix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281737" y="2557939"/>
            <a:ext cx="3499485" cy="10908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Vehicle Insurance</a:t>
            </a: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dominates portfolio volume with largest contract count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1737" y="3728323"/>
            <a:ext cx="3499485" cy="1454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Loans &amp; Equipment Insurance</a:t>
            </a: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form strong commercial revenue segments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1737" y="5262324"/>
            <a:ext cx="3499485" cy="10908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Operating leases contribute to diversified product ecosystem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81737" y="6432709"/>
            <a:ext cx="3499485" cy="10908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Balanced mix supports risk distribution across asset classes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0343198" y="1904762"/>
            <a:ext cx="3408878" cy="4260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Regional Footprint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343198" y="2557939"/>
            <a:ext cx="3499485" cy="10908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North, South &amp; West</a:t>
            </a: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regions hold majority of active contracts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343198" y="3728323"/>
            <a:ext cx="3499485" cy="7272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These three regions serve as primary business hubs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343198" y="4535091"/>
            <a:ext cx="3499485" cy="7272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East &amp; Central</a:t>
            </a: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show smaller but stable footprint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343198" y="5341858"/>
            <a:ext cx="3499485" cy="10908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Regional diversity provides growth opportunities and risk mitigation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6843" y="459700"/>
            <a:ext cx="4274106" cy="4079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Default Behavior by Region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456843" y="1128593"/>
            <a:ext cx="13716714" cy="208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Geographic analysis reveals significant variations in repayment discipline across our operating regions</a:t>
            </a:r>
            <a:endParaRPr lang="en-US" sz="1000" dirty="0"/>
          </a:p>
        </p:txBody>
      </p:sp>
      <p:sp>
        <p:nvSpPr>
          <p:cNvPr id="4" name="Shape 2"/>
          <p:cNvSpPr/>
          <p:nvPr/>
        </p:nvSpPr>
        <p:spPr>
          <a:xfrm>
            <a:off x="456843" y="1484114"/>
            <a:ext cx="6793111" cy="1145500"/>
          </a:xfrm>
          <a:prstGeom prst="roundRect">
            <a:avLst>
              <a:gd name="adj" fmla="val 4786"/>
            </a:avLst>
          </a:prstGeom>
          <a:solidFill>
            <a:srgbClr val="FF6B6B"/>
          </a:solidFill>
          <a:ln w="7620">
            <a:solidFill>
              <a:srgbClr val="E5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594955" y="1622227"/>
            <a:ext cx="1631513" cy="203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South Region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594955" y="1878211"/>
            <a:ext cx="2610564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25.3%</a:t>
            </a:r>
            <a:endParaRPr lang="en-US" sz="2050" dirty="0"/>
          </a:p>
        </p:txBody>
      </p:sp>
      <p:sp>
        <p:nvSpPr>
          <p:cNvPr id="7" name="Text 5"/>
          <p:cNvSpPr/>
          <p:nvPr/>
        </p:nvSpPr>
        <p:spPr>
          <a:xfrm>
            <a:off x="594955" y="2282785"/>
            <a:ext cx="6516886" cy="208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Highest default rate</a:t>
            </a:r>
            <a:r>
              <a:rPr lang="en-US" sz="1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– requires enhanced underwriting controls and collection strategies</a:t>
            </a:r>
            <a:endParaRPr lang="en-US" sz="1000" dirty="0"/>
          </a:p>
        </p:txBody>
      </p:sp>
      <p:sp>
        <p:nvSpPr>
          <p:cNvPr id="8" name="Shape 6"/>
          <p:cNvSpPr/>
          <p:nvPr/>
        </p:nvSpPr>
        <p:spPr>
          <a:xfrm>
            <a:off x="7380446" y="1484114"/>
            <a:ext cx="6793111" cy="1145500"/>
          </a:xfrm>
          <a:prstGeom prst="roundRect">
            <a:avLst>
              <a:gd name="adj" fmla="val 4786"/>
            </a:avLst>
          </a:prstGeom>
          <a:solidFill>
            <a:srgbClr val="609DFF"/>
          </a:solidFill>
          <a:ln w="7620">
            <a:solidFill>
              <a:srgbClr val="4683E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7518559" y="1622227"/>
            <a:ext cx="1631513" cy="203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North Region</a:t>
            </a:r>
            <a:endParaRPr lang="en-US" sz="1250" dirty="0"/>
          </a:p>
        </p:txBody>
      </p:sp>
      <p:sp>
        <p:nvSpPr>
          <p:cNvPr id="10" name="Text 8"/>
          <p:cNvSpPr/>
          <p:nvPr/>
        </p:nvSpPr>
        <p:spPr>
          <a:xfrm>
            <a:off x="7518559" y="1878211"/>
            <a:ext cx="2610564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24.2%</a:t>
            </a:r>
            <a:endParaRPr lang="en-US" sz="2050" dirty="0"/>
          </a:p>
        </p:txBody>
      </p:sp>
      <p:sp>
        <p:nvSpPr>
          <p:cNvPr id="11" name="Text 9"/>
          <p:cNvSpPr/>
          <p:nvPr/>
        </p:nvSpPr>
        <p:spPr>
          <a:xfrm>
            <a:off x="7518559" y="2282785"/>
            <a:ext cx="6516886" cy="208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Above-average default rate indicating moderate risk exposure</a:t>
            </a:r>
            <a:endParaRPr lang="en-US" sz="1000" dirty="0"/>
          </a:p>
        </p:txBody>
      </p:sp>
      <p:sp>
        <p:nvSpPr>
          <p:cNvPr id="12" name="Shape 10"/>
          <p:cNvSpPr/>
          <p:nvPr/>
        </p:nvSpPr>
        <p:spPr>
          <a:xfrm>
            <a:off x="456843" y="2760107"/>
            <a:ext cx="6793111" cy="1145500"/>
          </a:xfrm>
          <a:prstGeom prst="roundRect">
            <a:avLst>
              <a:gd name="adj" fmla="val 4786"/>
            </a:avLst>
          </a:prstGeom>
          <a:solidFill>
            <a:srgbClr val="609DFF"/>
          </a:solidFill>
          <a:ln w="7620">
            <a:solidFill>
              <a:srgbClr val="4683E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594955" y="2898219"/>
            <a:ext cx="1631513" cy="203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West Region</a:t>
            </a:r>
            <a:endParaRPr lang="en-US" sz="1250" dirty="0"/>
          </a:p>
        </p:txBody>
      </p:sp>
      <p:sp>
        <p:nvSpPr>
          <p:cNvPr id="14" name="Text 12"/>
          <p:cNvSpPr/>
          <p:nvPr/>
        </p:nvSpPr>
        <p:spPr>
          <a:xfrm>
            <a:off x="594955" y="3154204"/>
            <a:ext cx="2610564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23.8%</a:t>
            </a:r>
            <a:endParaRPr lang="en-US" sz="2050" dirty="0"/>
          </a:p>
        </p:txBody>
      </p:sp>
      <p:sp>
        <p:nvSpPr>
          <p:cNvPr id="15" name="Text 13"/>
          <p:cNvSpPr/>
          <p:nvPr/>
        </p:nvSpPr>
        <p:spPr>
          <a:xfrm>
            <a:off x="594955" y="3558778"/>
            <a:ext cx="6516886" cy="208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Near portfolio average with stable performance patterns</a:t>
            </a:r>
            <a:endParaRPr lang="en-US" sz="1000" dirty="0"/>
          </a:p>
        </p:txBody>
      </p:sp>
      <p:sp>
        <p:nvSpPr>
          <p:cNvPr id="16" name="Shape 14"/>
          <p:cNvSpPr/>
          <p:nvPr/>
        </p:nvSpPr>
        <p:spPr>
          <a:xfrm>
            <a:off x="7380446" y="2760107"/>
            <a:ext cx="6793111" cy="1145500"/>
          </a:xfrm>
          <a:prstGeom prst="roundRect">
            <a:avLst>
              <a:gd name="adj" fmla="val 4786"/>
            </a:avLst>
          </a:prstGeom>
          <a:solidFill>
            <a:srgbClr val="4ECDC4"/>
          </a:solidFill>
          <a:ln w="7620">
            <a:solidFill>
              <a:srgbClr val="34B3A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7518559" y="2898219"/>
            <a:ext cx="1631513" cy="203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East Region</a:t>
            </a:r>
            <a:endParaRPr lang="en-US" sz="1250" dirty="0"/>
          </a:p>
        </p:txBody>
      </p:sp>
      <p:sp>
        <p:nvSpPr>
          <p:cNvPr id="18" name="Text 16"/>
          <p:cNvSpPr/>
          <p:nvPr/>
        </p:nvSpPr>
        <p:spPr>
          <a:xfrm>
            <a:off x="7518559" y="3154204"/>
            <a:ext cx="2610564" cy="3263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22.8%</a:t>
            </a:r>
            <a:endParaRPr lang="en-US" sz="2050" dirty="0"/>
          </a:p>
        </p:txBody>
      </p:sp>
      <p:sp>
        <p:nvSpPr>
          <p:cNvPr id="19" name="Text 17"/>
          <p:cNvSpPr/>
          <p:nvPr/>
        </p:nvSpPr>
        <p:spPr>
          <a:xfrm>
            <a:off x="7518559" y="3558778"/>
            <a:ext cx="6516886" cy="2087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b="1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Lowest default rate</a:t>
            </a:r>
            <a:r>
              <a:rPr lang="en-US" sz="1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– demonstrates strongest repayment discipline</a:t>
            </a:r>
            <a:endParaRPr lang="en-US" sz="1000" dirty="0"/>
          </a:p>
        </p:txBody>
      </p:sp>
      <p:sp>
        <p:nvSpPr>
          <p:cNvPr id="20" name="Shape 18"/>
          <p:cNvSpPr/>
          <p:nvPr/>
        </p:nvSpPr>
        <p:spPr>
          <a:xfrm>
            <a:off x="456843" y="4036100"/>
            <a:ext cx="13716714" cy="3733800"/>
          </a:xfrm>
          <a:prstGeom prst="roundRect">
            <a:avLst>
              <a:gd name="adj" fmla="val 1468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2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1066" y="4174212"/>
            <a:ext cx="5188148" cy="2893338"/>
          </a:xfrm>
          <a:prstGeom prst="rect">
            <a:avLst/>
          </a:prstGeom>
        </p:spPr>
      </p:pic>
      <p:sp>
        <p:nvSpPr>
          <p:cNvPr id="22" name="Text 19"/>
          <p:cNvSpPr/>
          <p:nvPr/>
        </p:nvSpPr>
        <p:spPr>
          <a:xfrm>
            <a:off x="594955" y="7214354"/>
            <a:ext cx="13440489" cy="417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0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East region consistently outperforms with superior repayment behavior, while the South emerges as the highest-risk geography. Regional strategies and local economic conditions significantly influence default patterns.</a:t>
            </a:r>
            <a:endParaRPr lang="en-US" sz="1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59869" y="675680"/>
            <a:ext cx="12327374" cy="7677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00"/>
              </a:lnSpc>
              <a:buNone/>
            </a:pPr>
            <a:r>
              <a:rPr lang="en-US" sz="48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Credit Score: The Strongest Risk Predictor</a:t>
            </a:r>
            <a:endParaRPr lang="en-US" sz="4800" dirty="0"/>
          </a:p>
        </p:txBody>
      </p:sp>
      <p:sp>
        <p:nvSpPr>
          <p:cNvPr id="3" name="Text 1"/>
          <p:cNvSpPr/>
          <p:nvPr/>
        </p:nvSpPr>
        <p:spPr>
          <a:xfrm>
            <a:off x="859869" y="2032992"/>
            <a:ext cx="4804648" cy="1179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Credit score analysis reveals it as the single most powerful predictor of default behavior across our portfolio.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59869" y="3433524"/>
            <a:ext cx="4804648" cy="19657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Customers with scores below 600 default at more than </a:t>
            </a:r>
            <a:r>
              <a:rPr lang="en-US" sz="1900" b="1" dirty="0">
                <a:solidFill>
                  <a:srgbClr val="000000"/>
                </a:solidFill>
                <a:highlight>
                  <a:srgbClr val="FF6B6B"/>
                </a:highlight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twice the rate</a:t>
            </a: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of medium-score customers, providing clear evidence for risk-based pricing and underwriting decisions.</a:t>
            </a:r>
            <a:endParaRPr lang="en-US" sz="1900" dirty="0"/>
          </a:p>
        </p:txBody>
      </p:sp>
      <p:sp>
        <p:nvSpPr>
          <p:cNvPr id="5" name="Shape 3"/>
          <p:cNvSpPr/>
          <p:nvPr/>
        </p:nvSpPr>
        <p:spPr>
          <a:xfrm>
            <a:off x="6271498" y="2210991"/>
            <a:ext cx="2491383" cy="307062"/>
          </a:xfrm>
          <a:prstGeom prst="roundRect">
            <a:avLst>
              <a:gd name="adj" fmla="val 33606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Shape 4"/>
          <p:cNvSpPr/>
          <p:nvPr/>
        </p:nvSpPr>
        <p:spPr>
          <a:xfrm>
            <a:off x="6271498" y="2210991"/>
            <a:ext cx="916781" cy="307062"/>
          </a:xfrm>
          <a:prstGeom prst="roundRect">
            <a:avLst>
              <a:gd name="adj" fmla="val 33606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5"/>
          <p:cNvSpPr/>
          <p:nvPr/>
        </p:nvSpPr>
        <p:spPr>
          <a:xfrm>
            <a:off x="8947071" y="2210991"/>
            <a:ext cx="924163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36.8%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6271498" y="2824996"/>
            <a:ext cx="3071098" cy="383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Score &lt;600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6271498" y="3454360"/>
            <a:ext cx="3599736" cy="786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High-risk segment with elevated default probability</a:t>
            </a:r>
            <a:endParaRPr lang="en-US" sz="1900" dirty="0"/>
          </a:p>
        </p:txBody>
      </p:sp>
      <p:sp>
        <p:nvSpPr>
          <p:cNvPr id="10" name="Shape 8"/>
          <p:cNvSpPr/>
          <p:nvPr/>
        </p:nvSpPr>
        <p:spPr>
          <a:xfrm>
            <a:off x="10178296" y="2210991"/>
            <a:ext cx="2805946" cy="307062"/>
          </a:xfrm>
          <a:prstGeom prst="roundRect">
            <a:avLst>
              <a:gd name="adj" fmla="val 33606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Shape 9"/>
          <p:cNvSpPr/>
          <p:nvPr/>
        </p:nvSpPr>
        <p:spPr>
          <a:xfrm>
            <a:off x="10178296" y="2210991"/>
            <a:ext cx="420886" cy="307062"/>
          </a:xfrm>
          <a:prstGeom prst="roundRect">
            <a:avLst>
              <a:gd name="adj" fmla="val 33606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10"/>
          <p:cNvSpPr/>
          <p:nvPr/>
        </p:nvSpPr>
        <p:spPr>
          <a:xfrm>
            <a:off x="13168432" y="2210991"/>
            <a:ext cx="609719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15%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10178296" y="2824996"/>
            <a:ext cx="3071098" cy="383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Score 600-700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10178296" y="3454360"/>
            <a:ext cx="3599855" cy="11794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Medium-risk segment showing strong repayment discipline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6271498" y="5247918"/>
            <a:ext cx="2521982" cy="307062"/>
          </a:xfrm>
          <a:prstGeom prst="roundRect">
            <a:avLst>
              <a:gd name="adj" fmla="val 33606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Shape 14"/>
          <p:cNvSpPr/>
          <p:nvPr/>
        </p:nvSpPr>
        <p:spPr>
          <a:xfrm>
            <a:off x="6271498" y="5247918"/>
            <a:ext cx="673298" cy="307062"/>
          </a:xfrm>
          <a:prstGeom prst="roundRect">
            <a:avLst>
              <a:gd name="adj" fmla="val 33606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8977670" y="5247918"/>
            <a:ext cx="893564" cy="307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26.7%</a:t>
            </a:r>
            <a:endParaRPr lang="en-US" sz="2400" dirty="0"/>
          </a:p>
        </p:txBody>
      </p:sp>
      <p:sp>
        <p:nvSpPr>
          <p:cNvPr id="18" name="Text 16"/>
          <p:cNvSpPr/>
          <p:nvPr/>
        </p:nvSpPr>
        <p:spPr>
          <a:xfrm>
            <a:off x="6271498" y="5861923"/>
            <a:ext cx="3071098" cy="383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Score &gt;700</a:t>
            </a:r>
            <a:endParaRPr lang="en-US" sz="2400" dirty="0"/>
          </a:p>
        </p:txBody>
      </p:sp>
      <p:sp>
        <p:nvSpPr>
          <p:cNvPr id="19" name="Text 17"/>
          <p:cNvSpPr/>
          <p:nvPr/>
        </p:nvSpPr>
        <p:spPr>
          <a:xfrm>
            <a:off x="6271498" y="6491288"/>
            <a:ext cx="3599736" cy="786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Premium segment with moderate risk levels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3529" y="481965"/>
            <a:ext cx="6666309" cy="5478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Channel-Level Risk Intelligence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13529" y="1380292"/>
            <a:ext cx="13403342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Origination channel analysis uncovers critical risk variations and a concerning outlier demanding immediate attention</a:t>
            </a:r>
            <a:endParaRPr lang="en-US" sz="13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9118" y="1857851"/>
            <a:ext cx="9692045" cy="4219932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613529" y="6274951"/>
            <a:ext cx="13403342" cy="1474351"/>
          </a:xfrm>
          <a:prstGeom prst="roundRect">
            <a:avLst>
              <a:gd name="adj" fmla="val 4994"/>
            </a:avLst>
          </a:prstGeom>
          <a:solidFill>
            <a:srgbClr val="001D4D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789" y="6508075"/>
            <a:ext cx="273844" cy="21907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37893" y="6494026"/>
            <a:ext cx="2191226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⚠️</a:t>
            </a:r>
            <a:r>
              <a:rPr lang="en-US" sz="170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Critical Finding</a:t>
            </a:r>
            <a:endParaRPr lang="en-US" sz="1700" dirty="0"/>
          </a:p>
        </p:txBody>
      </p:sp>
      <p:sp>
        <p:nvSpPr>
          <p:cNvPr id="8" name="Text 4"/>
          <p:cNvSpPr/>
          <p:nvPr/>
        </p:nvSpPr>
        <p:spPr>
          <a:xfrm>
            <a:off x="1237893" y="6943130"/>
            <a:ext cx="12603718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The </a:t>
            </a:r>
            <a:r>
              <a:rPr lang="en-US" sz="1350" b="1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FinSight_orion channel</a:t>
            </a:r>
            <a:r>
              <a:rPr lang="en-US" sz="13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shows a dangerous </a:t>
            </a:r>
            <a:r>
              <a:rPr lang="en-US" sz="1350" dirty="0">
                <a:solidFill>
                  <a:srgbClr val="FF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39% default rate</a:t>
            </a:r>
            <a:r>
              <a:rPr lang="en-US" sz="1350" dirty="0">
                <a:solidFill>
                  <a:srgbClr val="FFFFFF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– significantly higher than all other channels. This outlier requires immediate investigation to identify potential onboarding flaws, fraudulent behavior patterns, or systemic underwriting weaknesses.</a:t>
            </a:r>
            <a:endParaRPr lang="en-US" sz="13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9111" y="399931"/>
            <a:ext cx="7132915" cy="4545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Claims Severity &amp; Profitability Dynamics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509111" y="1218009"/>
            <a:ext cx="2239208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Claims by Asset Type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509111" y="1636157"/>
            <a:ext cx="6628686" cy="232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Claims remain rare but concentrate in specific asset categories:</a:t>
            </a:r>
            <a:endParaRPr lang="en-US" sz="1100" dirty="0"/>
          </a:p>
        </p:txBody>
      </p:sp>
      <p:sp>
        <p:nvSpPr>
          <p:cNvPr id="5" name="Shape 3"/>
          <p:cNvSpPr/>
          <p:nvPr/>
        </p:nvSpPr>
        <p:spPr>
          <a:xfrm>
            <a:off x="509111" y="2105144"/>
            <a:ext cx="5981819" cy="181808"/>
          </a:xfrm>
          <a:prstGeom prst="roundRect">
            <a:avLst>
              <a:gd name="adj" fmla="val 33606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Shape 4"/>
          <p:cNvSpPr/>
          <p:nvPr/>
        </p:nvSpPr>
        <p:spPr>
          <a:xfrm>
            <a:off x="509111" y="2105144"/>
            <a:ext cx="218837" cy="181808"/>
          </a:xfrm>
          <a:prstGeom prst="roundRect">
            <a:avLst>
              <a:gd name="adj" fmla="val 33606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5"/>
          <p:cNvSpPr/>
          <p:nvPr/>
        </p:nvSpPr>
        <p:spPr>
          <a:xfrm>
            <a:off x="6599992" y="2105144"/>
            <a:ext cx="537805" cy="181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4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3.66%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5319474" y="2468642"/>
            <a:ext cx="1818323" cy="227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75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Cars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509111" y="2841188"/>
            <a:ext cx="6628686" cy="232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00"/>
              </a:lnSpc>
              <a:buNone/>
            </a:pPr>
            <a:r>
              <a:rPr lang="en-US" sz="1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Highest claim rate</a:t>
            </a:r>
            <a:endParaRPr lang="en-US" sz="1100" dirty="0"/>
          </a:p>
        </p:txBody>
      </p:sp>
      <p:sp>
        <p:nvSpPr>
          <p:cNvPr id="10" name="Shape 8"/>
          <p:cNvSpPr/>
          <p:nvPr/>
        </p:nvSpPr>
        <p:spPr>
          <a:xfrm>
            <a:off x="509111" y="3437453"/>
            <a:ext cx="5987534" cy="181808"/>
          </a:xfrm>
          <a:prstGeom prst="roundRect">
            <a:avLst>
              <a:gd name="adj" fmla="val 33606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Shape 9"/>
          <p:cNvSpPr/>
          <p:nvPr/>
        </p:nvSpPr>
        <p:spPr>
          <a:xfrm>
            <a:off x="509111" y="3437453"/>
            <a:ext cx="176570" cy="181808"/>
          </a:xfrm>
          <a:prstGeom prst="roundRect">
            <a:avLst>
              <a:gd name="adj" fmla="val 34603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10"/>
          <p:cNvSpPr/>
          <p:nvPr/>
        </p:nvSpPr>
        <p:spPr>
          <a:xfrm>
            <a:off x="6605707" y="3437453"/>
            <a:ext cx="532090" cy="181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4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2.95%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5319474" y="3800951"/>
            <a:ext cx="1818323" cy="227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75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Trucks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509111" y="4173498"/>
            <a:ext cx="6628686" cy="232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00"/>
              </a:lnSpc>
              <a:buNone/>
            </a:pPr>
            <a:r>
              <a:rPr lang="en-US" sz="1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Elevated claims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509111" y="4769763"/>
            <a:ext cx="6099929" cy="181808"/>
          </a:xfrm>
          <a:prstGeom prst="roundRect">
            <a:avLst>
              <a:gd name="adj" fmla="val 33606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Shape 14"/>
          <p:cNvSpPr/>
          <p:nvPr/>
        </p:nvSpPr>
        <p:spPr>
          <a:xfrm>
            <a:off x="509111" y="4769763"/>
            <a:ext cx="109776" cy="181808"/>
          </a:xfrm>
          <a:prstGeom prst="roundRect">
            <a:avLst>
              <a:gd name="adj" fmla="val 55657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6718102" y="4769763"/>
            <a:ext cx="419695" cy="181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4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1.8%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5319474" y="5133261"/>
            <a:ext cx="1818323" cy="227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75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Property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509111" y="5505807"/>
            <a:ext cx="6628686" cy="232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00"/>
              </a:lnSpc>
              <a:buNone/>
            </a:pPr>
            <a:r>
              <a:rPr lang="en-US" sz="1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Low claim rate</a:t>
            </a:r>
            <a:endParaRPr lang="en-US" sz="1100" dirty="0"/>
          </a:p>
        </p:txBody>
      </p:sp>
      <p:sp>
        <p:nvSpPr>
          <p:cNvPr id="20" name="Shape 18"/>
          <p:cNvSpPr/>
          <p:nvPr/>
        </p:nvSpPr>
        <p:spPr>
          <a:xfrm>
            <a:off x="509111" y="6102072"/>
            <a:ext cx="6112788" cy="181808"/>
          </a:xfrm>
          <a:prstGeom prst="roundRect">
            <a:avLst>
              <a:gd name="adj" fmla="val 33606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1" name="Shape 19"/>
          <p:cNvSpPr/>
          <p:nvPr/>
        </p:nvSpPr>
        <p:spPr>
          <a:xfrm>
            <a:off x="509111" y="6102072"/>
            <a:ext cx="91678" cy="181808"/>
          </a:xfrm>
          <a:prstGeom prst="roundRect">
            <a:avLst>
              <a:gd name="adj" fmla="val 66644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2" name="Text 20"/>
          <p:cNvSpPr/>
          <p:nvPr/>
        </p:nvSpPr>
        <p:spPr>
          <a:xfrm>
            <a:off x="6730960" y="6102072"/>
            <a:ext cx="406837" cy="181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4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1.5%</a:t>
            </a:r>
            <a:endParaRPr lang="en-US" sz="1400" dirty="0"/>
          </a:p>
        </p:txBody>
      </p:sp>
      <p:sp>
        <p:nvSpPr>
          <p:cNvPr id="23" name="Text 21"/>
          <p:cNvSpPr/>
          <p:nvPr/>
        </p:nvSpPr>
        <p:spPr>
          <a:xfrm>
            <a:off x="5319474" y="6465570"/>
            <a:ext cx="1818323" cy="227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75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Equipment</a:t>
            </a:r>
            <a:endParaRPr lang="en-US" sz="1400" dirty="0"/>
          </a:p>
        </p:txBody>
      </p:sp>
      <p:sp>
        <p:nvSpPr>
          <p:cNvPr id="24" name="Text 22"/>
          <p:cNvSpPr/>
          <p:nvPr/>
        </p:nvSpPr>
        <p:spPr>
          <a:xfrm>
            <a:off x="509111" y="6838117"/>
            <a:ext cx="6628686" cy="232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800"/>
              </a:lnSpc>
              <a:buNone/>
            </a:pPr>
            <a:r>
              <a:rPr lang="en-US" sz="1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Minimal claims</a:t>
            </a:r>
            <a:endParaRPr lang="en-US" sz="1100" dirty="0"/>
          </a:p>
        </p:txBody>
      </p:sp>
      <p:sp>
        <p:nvSpPr>
          <p:cNvPr id="25" name="Text 23"/>
          <p:cNvSpPr/>
          <p:nvPr/>
        </p:nvSpPr>
        <p:spPr>
          <a:xfrm>
            <a:off x="509111" y="7234476"/>
            <a:ext cx="6628686" cy="4655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Mobile assets like cars and trucks dominate claim occurrences due to higher usage and accident exposure.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7500223" y="1546503"/>
            <a:ext cx="2539841" cy="272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Profitability Intelligence</a:t>
            </a:r>
            <a:endParaRPr lang="en-US" sz="1700" dirty="0"/>
          </a:p>
        </p:txBody>
      </p:sp>
      <p:pic>
        <p:nvPicPr>
          <p:cNvPr id="2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0223" y="1982867"/>
            <a:ext cx="3857863" cy="3857863"/>
          </a:xfrm>
          <a:prstGeom prst="rect">
            <a:avLst/>
          </a:prstGeom>
        </p:spPr>
      </p:pic>
      <p:sp>
        <p:nvSpPr>
          <p:cNvPr id="28" name="Text 25"/>
          <p:cNvSpPr/>
          <p:nvPr/>
        </p:nvSpPr>
        <p:spPr>
          <a:xfrm>
            <a:off x="7500223" y="6004322"/>
            <a:ext cx="6628686" cy="232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Estimated Total Profit:</a:t>
            </a:r>
            <a:r>
              <a:rPr lang="en-US" sz="1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100" dirty="0">
                <a:solidFill>
                  <a:srgbClr val="01318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27.49M</a:t>
            </a:r>
            <a:endParaRPr lang="en-US" sz="1100" dirty="0"/>
          </a:p>
        </p:txBody>
      </p:sp>
      <p:sp>
        <p:nvSpPr>
          <p:cNvPr id="29" name="Text 26"/>
          <p:cNvSpPr/>
          <p:nvPr/>
        </p:nvSpPr>
        <p:spPr>
          <a:xfrm>
            <a:off x="7500223" y="6367939"/>
            <a:ext cx="6628686" cy="232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 small subset of high-value contracts drives majority of earnings</a:t>
            </a:r>
            <a:endParaRPr lang="en-US" sz="1100" dirty="0"/>
          </a:p>
        </p:txBody>
      </p:sp>
      <p:sp>
        <p:nvSpPr>
          <p:cNvPr id="30" name="Text 27"/>
          <p:cNvSpPr/>
          <p:nvPr/>
        </p:nvSpPr>
        <p:spPr>
          <a:xfrm>
            <a:off x="7500223" y="6651546"/>
            <a:ext cx="6628686" cy="232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Vehicle Insurance</a:t>
            </a:r>
            <a:r>
              <a:rPr lang="en-US" sz="1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emerges as major source of loss-making contracts</a:t>
            </a:r>
            <a:endParaRPr lang="en-US" sz="1100" dirty="0"/>
          </a:p>
        </p:txBody>
      </p:sp>
      <p:sp>
        <p:nvSpPr>
          <p:cNvPr id="31" name="Text 28"/>
          <p:cNvSpPr/>
          <p:nvPr/>
        </p:nvSpPr>
        <p:spPr>
          <a:xfrm>
            <a:off x="7500223" y="6935153"/>
            <a:ext cx="6628686" cy="232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High-value loans and leases sustain overall portfolio profitability</a:t>
            </a:r>
            <a:endParaRPr lang="en-US" sz="1100" dirty="0"/>
          </a:p>
        </p:txBody>
      </p:sp>
      <p:sp>
        <p:nvSpPr>
          <p:cNvPr id="32" name="Text 29"/>
          <p:cNvSpPr/>
          <p:nvPr/>
        </p:nvSpPr>
        <p:spPr>
          <a:xfrm>
            <a:off x="7500223" y="7218759"/>
            <a:ext cx="6628686" cy="232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Uneven profit distribution requires strategic product pricing review</a:t>
            </a:r>
            <a:endParaRPr lang="en-US"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994</Words>
  <Application>Microsoft Office PowerPoint</Application>
  <PresentationFormat>Custom</PresentationFormat>
  <Paragraphs>155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Merriweather Light</vt:lpstr>
      <vt:lpstr>Arial</vt:lpstr>
      <vt:lpstr>Merriweather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NIKET TALIKOTI</cp:lastModifiedBy>
  <cp:revision>3</cp:revision>
  <dcterms:created xsi:type="dcterms:W3CDTF">2025-12-03T07:19:03Z</dcterms:created>
  <dcterms:modified xsi:type="dcterms:W3CDTF">2025-12-03T14:15:09Z</dcterms:modified>
</cp:coreProperties>
</file>